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6"/>
  </p:notesMasterIdLst>
  <p:sldIdLst>
    <p:sldId id="256" r:id="rId3"/>
    <p:sldId id="271" r:id="rId4"/>
    <p:sldId id="272" r:id="rId5"/>
    <p:sldId id="273" r:id="rId6"/>
    <p:sldId id="257" r:id="rId7"/>
    <p:sldId id="258"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67" r:id="rId21"/>
    <p:sldId id="270" r:id="rId22"/>
    <p:sldId id="259" r:id="rId23"/>
    <p:sldId id="260" r:id="rId24"/>
    <p:sldId id="263" r:id="rId25"/>
    <p:sldId id="289" r:id="rId26"/>
    <p:sldId id="261" r:id="rId27"/>
    <p:sldId id="265" r:id="rId28"/>
    <p:sldId id="268" r:id="rId29"/>
    <p:sldId id="287" r:id="rId30"/>
    <p:sldId id="288" r:id="rId31"/>
    <p:sldId id="262" r:id="rId32"/>
    <p:sldId id="264" r:id="rId33"/>
    <p:sldId id="26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4" d="100"/>
          <a:sy n="84"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2016-10-01</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7</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13</a:t>
            </a:fld>
            <a:endParaRPr lang="en-CA"/>
          </a:p>
        </p:txBody>
      </p:sp>
    </p:spTree>
    <p:extLst>
      <p:ext uri="{BB962C8B-B14F-4D97-AF65-F5344CB8AC3E}">
        <p14:creationId xmlns:p14="http://schemas.microsoft.com/office/powerpoint/2010/main" val="329960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10/1/2016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10/1/2016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b="1" dirty="0"/>
              <a:t>Workshop #1</a:t>
            </a:r>
            <a:endParaRPr lang="ko-KR" altLang="en-US" b="1" dirty="0"/>
          </a:p>
        </p:txBody>
      </p:sp>
      <p:sp>
        <p:nvSpPr>
          <p:cNvPr id="3" name="Subtitle 2"/>
          <p:cNvSpPr>
            <a:spLocks noGrp="1"/>
          </p:cNvSpPr>
          <p:nvPr>
            <p:ph type="subTitle" idx="1"/>
          </p:nvPr>
        </p:nvSpPr>
        <p:spPr/>
        <p:txBody>
          <a:bodyPr/>
          <a:lstStyle/>
          <a:p>
            <a:r>
              <a:rPr lang="en-US" altLang="ko-KR" dirty="0"/>
              <a:t>HTML CSS JavaScript</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Git Desktop</a:t>
            </a:r>
          </a:p>
        </p:txBody>
      </p:sp>
      <p:sp>
        <p:nvSpPr>
          <p:cNvPr id="3" name="Content Placeholder 2"/>
          <p:cNvSpPr>
            <a:spLocks noGrp="1"/>
          </p:cNvSpPr>
          <p:nvPr>
            <p:ph idx="1"/>
          </p:nvPr>
        </p:nvSpPr>
        <p:spPr/>
        <p:txBody>
          <a:bodyPr/>
          <a:lstStyle/>
          <a:p>
            <a:pPr fontAlgn="base"/>
            <a:r>
              <a:rPr lang="en-CA" b="1" dirty="0"/>
              <a:t>You can install GitHub Desktop on Microsoft Windows 7 or later .</a:t>
            </a:r>
          </a:p>
          <a:p>
            <a:pPr fontAlgn="base"/>
            <a:r>
              <a:rPr lang="en-CA" b="1" dirty="0"/>
              <a:t>Visit the </a:t>
            </a:r>
            <a:r>
              <a:rPr lang="en-CA" b="1" dirty="0">
                <a:hlinkClick r:id="rId2"/>
              </a:rPr>
              <a:t>GitHub Desktop download page</a:t>
            </a:r>
            <a:r>
              <a:rPr lang="en-CA" b="1" dirty="0"/>
              <a:t>.</a:t>
            </a:r>
          </a:p>
          <a:p>
            <a:pPr fontAlgn="base"/>
            <a:r>
              <a:rPr lang="en-CA" b="1" dirty="0"/>
              <a:t>Choose </a:t>
            </a:r>
            <a:r>
              <a:rPr lang="en-CA" sz="2000" b="1" u="sng" dirty="0"/>
              <a:t>Download for Windows.</a:t>
            </a:r>
          </a:p>
          <a:p>
            <a:pPr fontAlgn="base"/>
            <a:r>
              <a:rPr lang="en-CA" b="1" dirty="0"/>
              <a:t>In your computer's </a:t>
            </a:r>
            <a:r>
              <a:rPr lang="en-CA" sz="2000" b="1" u="sng" dirty="0"/>
              <a:t>Downloads</a:t>
            </a:r>
            <a:r>
              <a:rPr lang="en-CA" b="1" dirty="0"/>
              <a:t> folder, double-click </a:t>
            </a:r>
            <a:r>
              <a:rPr lang="en-CA" sz="2000" b="1" u="sng" dirty="0"/>
              <a:t>GitHub Desktop.</a:t>
            </a:r>
            <a:endParaRPr lang="en-CA" b="1" u="sng" dirty="0"/>
          </a:p>
          <a:p>
            <a:pPr fontAlgn="base"/>
            <a:r>
              <a:rPr lang="en-CA" b="1" dirty="0"/>
              <a:t>In the pop-up window, click </a:t>
            </a:r>
            <a:r>
              <a:rPr lang="en-CA" sz="2400" b="1" u="sng" dirty="0"/>
              <a:t>Install.</a:t>
            </a:r>
          </a:p>
          <a:p>
            <a:pPr fontAlgn="base"/>
            <a:r>
              <a:rPr lang="en-CA" b="1" dirty="0"/>
              <a:t>After the program has been installed, click </a:t>
            </a:r>
            <a:r>
              <a:rPr lang="en-CA" sz="2000" b="1" u="sng" dirty="0"/>
              <a:t>Run.</a:t>
            </a:r>
          </a:p>
          <a:p>
            <a:endParaRPr lang="en-CA" dirty="0"/>
          </a:p>
        </p:txBody>
      </p:sp>
    </p:spTree>
    <p:extLst>
      <p:ext uri="{BB962C8B-B14F-4D97-AF65-F5344CB8AC3E}">
        <p14:creationId xmlns:p14="http://schemas.microsoft.com/office/powerpoint/2010/main" val="12338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19912" y="2506662"/>
            <a:ext cx="5184913" cy="4351338"/>
          </a:xfrm>
        </p:spPr>
        <p:txBody>
          <a:bodyPr/>
          <a:lstStyle/>
          <a:p>
            <a:r>
              <a:rPr lang="en-CA" b="1" dirty="0"/>
              <a:t>Add your GitHub.com or GitHub Enterprise account information to GitHub Desktop so you can access your repositories.</a:t>
            </a:r>
          </a:p>
          <a:p>
            <a:pPr marL="0" indent="0">
              <a:buNone/>
            </a:pPr>
            <a:r>
              <a:rPr lang="en-CA" b="1" dirty="0"/>
              <a:t>1. In the upper-right corner of the app, click on the settings icon.</a:t>
            </a:r>
          </a:p>
          <a:p>
            <a:pPr marL="0" indent="0">
              <a:buNone/>
            </a:pPr>
            <a:r>
              <a:rPr lang="en-CA" b="1" dirty="0"/>
              <a:t>2. Choose options</a:t>
            </a:r>
          </a:p>
        </p:txBody>
      </p:sp>
      <p:pic>
        <p:nvPicPr>
          <p:cNvPr id="1031" name="Picture 7" descr="The Options value in the Settings drop-down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98" y="1320731"/>
            <a:ext cx="4913382" cy="536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9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38200" y="2506662"/>
            <a:ext cx="5681870" cy="4351338"/>
          </a:xfrm>
        </p:spPr>
        <p:txBody>
          <a:bodyPr/>
          <a:lstStyle/>
          <a:p>
            <a:pPr marL="0" indent="0">
              <a:buNone/>
            </a:pPr>
            <a:r>
              <a:rPr lang="en-CA" dirty="0"/>
              <a:t>3. Under </a:t>
            </a:r>
            <a:r>
              <a:rPr lang="en-CA" b="1" dirty="0"/>
              <a:t>Accounts</a:t>
            </a:r>
            <a:r>
              <a:rPr lang="en-CA" dirty="0"/>
              <a:t>, click </a:t>
            </a:r>
            <a:r>
              <a:rPr lang="en-CA" b="1" dirty="0"/>
              <a:t>Add account</a:t>
            </a:r>
            <a:r>
              <a:rPr lang="en-CA" dirty="0"/>
              <a:t>.</a:t>
            </a:r>
          </a:p>
          <a:p>
            <a:pPr marL="0" indent="0">
              <a:buNone/>
            </a:pPr>
            <a:endParaRPr lang="en-CA" dirty="0"/>
          </a:p>
          <a:p>
            <a:pPr marL="0" indent="0">
              <a:buNone/>
            </a:pPr>
            <a:endParaRPr lang="en-CA" dirty="0"/>
          </a:p>
          <a:p>
            <a:pPr marL="0" indent="0">
              <a:buNone/>
            </a:pPr>
            <a:endParaRPr lang="en-CA" dirty="0"/>
          </a:p>
          <a:p>
            <a:pPr marL="0" indent="0">
              <a:buNone/>
            </a:pPr>
            <a:r>
              <a:rPr lang="en-CA" dirty="0"/>
              <a:t>4. Under </a:t>
            </a:r>
            <a:r>
              <a:rPr lang="en-CA" b="1" dirty="0"/>
              <a:t>Log in</a:t>
            </a:r>
            <a:r>
              <a:rPr lang="en-CA" dirty="0"/>
              <a:t>, choose </a:t>
            </a:r>
            <a:r>
              <a:rPr lang="en-CA" b="1" dirty="0"/>
              <a:t>GitHub.</a:t>
            </a:r>
          </a:p>
          <a:p>
            <a:pPr marL="0" indent="0">
              <a:buNone/>
            </a:pPr>
            <a:endParaRPr lang="en-CA" b="1" dirty="0"/>
          </a:p>
          <a:p>
            <a:pPr marL="0" indent="0">
              <a:buNone/>
            </a:pPr>
            <a:r>
              <a:rPr lang="en-CA" dirty="0"/>
              <a:t>5. Type your credentials, then click </a:t>
            </a:r>
            <a:r>
              <a:rPr lang="en-CA" b="1" dirty="0"/>
              <a:t>Log in</a:t>
            </a:r>
            <a:r>
              <a:rPr lang="en-CA" dirty="0"/>
              <a:t>.</a:t>
            </a:r>
          </a:p>
        </p:txBody>
      </p:sp>
      <p:pic>
        <p:nvPicPr>
          <p:cNvPr id="2050" name="Picture 2" descr="The Add account button in the Options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95" y="1487487"/>
            <a:ext cx="43529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and GitHub Enterprise li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495" y="4458494"/>
            <a:ext cx="47244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6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Create your project</a:t>
            </a:r>
          </a:p>
        </p:txBody>
      </p:sp>
      <p:sp>
        <p:nvSpPr>
          <p:cNvPr id="3" name="Content Placeholder 2"/>
          <p:cNvSpPr>
            <a:spLocks noGrp="1"/>
          </p:cNvSpPr>
          <p:nvPr>
            <p:ph idx="1"/>
          </p:nvPr>
        </p:nvSpPr>
        <p:spPr/>
        <p:txBody>
          <a:bodyPr/>
          <a:lstStyle/>
          <a:p>
            <a:r>
              <a:rPr lang="en-CA" b="1" dirty="0"/>
              <a:t>Go back to Github.com</a:t>
            </a:r>
          </a:p>
          <a:p>
            <a:r>
              <a:rPr lang="en-CA" b="1" dirty="0"/>
              <a:t>In the upper right corner, next to your avatar, click  and then select New repository.</a:t>
            </a:r>
          </a:p>
          <a:p>
            <a:r>
              <a:rPr lang="en-CA" b="1" dirty="0"/>
              <a:t>Name your repository hello-world.</a:t>
            </a:r>
          </a:p>
          <a:p>
            <a:r>
              <a:rPr lang="en-CA" b="1" dirty="0"/>
              <a:t>Write a short description.</a:t>
            </a:r>
          </a:p>
          <a:p>
            <a:r>
              <a:rPr lang="en-CA" b="1"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Download the project to your computer</a:t>
            </a:r>
          </a:p>
        </p:txBody>
      </p:sp>
      <p:sp>
        <p:nvSpPr>
          <p:cNvPr id="3" name="Content Placeholder 2"/>
          <p:cNvSpPr>
            <a:spLocks noGrp="1"/>
          </p:cNvSpPr>
          <p:nvPr>
            <p:ph idx="1"/>
          </p:nvPr>
        </p:nvSpPr>
        <p:spPr>
          <a:xfrm>
            <a:off x="481263" y="2598821"/>
            <a:ext cx="5702969" cy="3717758"/>
          </a:xfrm>
        </p:spPr>
        <p:txBody>
          <a:bodyPr/>
          <a:lstStyle/>
          <a:p>
            <a:r>
              <a:rPr lang="en-CA" b="1" dirty="0"/>
              <a:t>On GitHub, navigate to the main page of the repository.</a:t>
            </a:r>
          </a:p>
          <a:p>
            <a:r>
              <a:rPr lang="en-CA" b="1" dirty="0"/>
              <a:t>Under your repository name, click </a:t>
            </a:r>
            <a:r>
              <a:rPr lang="en-CA" sz="2000" b="1" u="sng" dirty="0"/>
              <a:t>Clone or download.</a:t>
            </a:r>
          </a:p>
          <a:p>
            <a:r>
              <a:rPr lang="en-CA" b="1" dirty="0"/>
              <a:t>Click </a:t>
            </a:r>
            <a:r>
              <a:rPr lang="en-CA" sz="2000" b="1" u="sng" dirty="0"/>
              <a:t>Open in Desktop</a:t>
            </a:r>
            <a:r>
              <a:rPr lang="en-CA" b="1" dirty="0"/>
              <a:t> to clone the repository and open it in GitHub Desktop.</a:t>
            </a:r>
          </a:p>
          <a:p>
            <a:r>
              <a:rPr lang="en-CA" b="1" dirty="0"/>
              <a:t>Choose where you want to save the repo .</a:t>
            </a:r>
          </a:p>
        </p:txBody>
      </p:sp>
      <p:pic>
        <p:nvPicPr>
          <p:cNvPr id="1026" name="Picture 2" descr="Open in Desktop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511" y="1286573"/>
            <a:ext cx="507682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ne button in 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4332034"/>
            <a:ext cx="40481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to use </a:t>
            </a:r>
            <a:r>
              <a:rPr lang="en-CA" b="1" dirty="0" err="1"/>
              <a:t>Github</a:t>
            </a:r>
            <a:r>
              <a:rPr lang="en-CA" b="1" dirty="0"/>
              <a:t> desktop</a:t>
            </a:r>
          </a:p>
        </p:txBody>
      </p:sp>
      <p:sp>
        <p:nvSpPr>
          <p:cNvPr id="3" name="Content Placeholder 2"/>
          <p:cNvSpPr>
            <a:spLocks noGrp="1"/>
          </p:cNvSpPr>
          <p:nvPr>
            <p:ph idx="1"/>
          </p:nvPr>
        </p:nvSpPr>
        <p:spPr>
          <a:xfrm>
            <a:off x="838200" y="2776601"/>
            <a:ext cx="6952488" cy="4351338"/>
          </a:xfrm>
        </p:spPr>
        <p:txBody>
          <a:bodyPr/>
          <a:lstStyle/>
          <a:p>
            <a:r>
              <a:rPr lang="en-CA" b="1" dirty="0"/>
              <a:t>As you work on your new project, your progress will be tracked locally</a:t>
            </a:r>
          </a:p>
          <a:p>
            <a:r>
              <a:rPr lang="en-CA" b="1" dirty="0"/>
              <a:t>To upload your progress to GitHub, you will need to “commit” your changes </a:t>
            </a:r>
          </a:p>
          <a:p>
            <a:pPr lvl="1"/>
            <a:r>
              <a:rPr lang="en-CA" b="1" dirty="0"/>
              <a:t>Committing is basically creating a snapshot of your current changes</a:t>
            </a:r>
          </a:p>
          <a:p>
            <a:endParaRPr lang="en-CA" b="1" dirty="0"/>
          </a:p>
          <a:p>
            <a:r>
              <a:rPr lang="en-CA" b="1" dirty="0"/>
              <a:t>To add </a:t>
            </a:r>
            <a:r>
              <a:rPr lang="en-CA" sz="2000" b="1" u="sng" dirty="0"/>
              <a:t>all changes in all files</a:t>
            </a:r>
            <a:r>
              <a:rPr lang="en-CA" b="1" dirty="0"/>
              <a:t> to a single commit, keep the checkbox at the top of the list selected.</a:t>
            </a:r>
          </a:p>
          <a:p>
            <a:pPr lvl="1"/>
            <a:endParaRPr lang="en-CA" dirty="0"/>
          </a:p>
        </p:txBody>
      </p:sp>
      <p:pic>
        <p:nvPicPr>
          <p:cNvPr id="4" name="Picture 2" descr="The checkbox for committing all cha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688" y="4790821"/>
            <a:ext cx="3978207" cy="152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2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Committing your work in </a:t>
            </a:r>
            <a:r>
              <a:rPr lang="en-CA" b="1" dirty="0" err="1"/>
              <a:t>Github</a:t>
            </a:r>
            <a:endParaRPr lang="en-CA" b="1" dirty="0"/>
          </a:p>
        </p:txBody>
      </p:sp>
      <p:sp>
        <p:nvSpPr>
          <p:cNvPr id="3" name="Content Placeholder 2"/>
          <p:cNvSpPr>
            <a:spLocks noGrp="1"/>
          </p:cNvSpPr>
          <p:nvPr>
            <p:ph idx="1"/>
          </p:nvPr>
        </p:nvSpPr>
        <p:spPr>
          <a:xfrm>
            <a:off x="600456" y="2721737"/>
            <a:ext cx="5379720" cy="4351338"/>
          </a:xfrm>
        </p:spPr>
        <p:txBody>
          <a:bodyPr/>
          <a:lstStyle/>
          <a:p>
            <a:r>
              <a:rPr lang="en-CA" b="1" dirty="0"/>
              <a:t>At the bottom of the list of changes, in the </a:t>
            </a:r>
            <a:r>
              <a:rPr lang="en-CA" b="1" i="1" dirty="0"/>
              <a:t>Summary</a:t>
            </a:r>
            <a:r>
              <a:rPr lang="en-CA" b="1" dirty="0"/>
              <a:t> field, type a commit message (usually a description of what you changed).</a:t>
            </a:r>
          </a:p>
          <a:p>
            <a:r>
              <a:rPr lang="en-CA" b="1" dirty="0"/>
              <a:t>When you are ready, under the </a:t>
            </a:r>
            <a:r>
              <a:rPr lang="en-CA" b="1" i="1" dirty="0"/>
              <a:t>Description</a:t>
            </a:r>
            <a:r>
              <a:rPr lang="en-CA" b="1" dirty="0"/>
              <a:t> field, click </a:t>
            </a:r>
            <a:r>
              <a:rPr lang="en-CA" sz="2000" b="1" u="sng" dirty="0"/>
              <a:t>Commit to </a:t>
            </a:r>
            <a:r>
              <a:rPr lang="en-CA" sz="2000" b="1" i="1" u="sng" dirty="0"/>
              <a:t>BRANCH</a:t>
            </a:r>
            <a:r>
              <a:rPr lang="en-CA" sz="2000" b="1" u="sng" dirty="0"/>
              <a:t>. </a:t>
            </a:r>
            <a:endParaRPr lang="en-CA" b="1" u="sng" dirty="0"/>
          </a:p>
        </p:txBody>
      </p:sp>
      <p:pic>
        <p:nvPicPr>
          <p:cNvPr id="2052" name="Picture 4" descr="Commit messag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802" y="1680632"/>
            <a:ext cx="4000438" cy="510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Uploading your changes to GitHub</a:t>
            </a:r>
          </a:p>
        </p:txBody>
      </p:sp>
      <p:sp>
        <p:nvSpPr>
          <p:cNvPr id="3" name="Content Placeholder 2"/>
          <p:cNvSpPr>
            <a:spLocks noGrp="1"/>
          </p:cNvSpPr>
          <p:nvPr>
            <p:ph idx="1"/>
          </p:nvPr>
        </p:nvSpPr>
        <p:spPr>
          <a:xfrm>
            <a:off x="838200" y="3032633"/>
            <a:ext cx="5160264" cy="3031283"/>
          </a:xfrm>
        </p:spPr>
        <p:txBody>
          <a:bodyPr/>
          <a:lstStyle/>
          <a:p>
            <a:r>
              <a:rPr lang="en-CA" b="1" dirty="0"/>
              <a:t>When you're ready to sync your commits with the remote repository, in the upper-right corner of the app, click  </a:t>
            </a:r>
            <a:r>
              <a:rPr lang="en-CA" sz="2000" b="1" u="sng" dirty="0"/>
              <a:t>Sync.</a:t>
            </a:r>
          </a:p>
          <a:p>
            <a:endParaRPr lang="en-CA" b="1" dirty="0"/>
          </a:p>
          <a:p>
            <a:r>
              <a:rPr lang="en-CA" b="1" dirty="0"/>
              <a:t>Now your </a:t>
            </a:r>
            <a:r>
              <a:rPr lang="en-CA" b="1" dirty="0" err="1"/>
              <a:t>Github</a:t>
            </a:r>
            <a:r>
              <a:rPr lang="en-CA" b="1" dirty="0"/>
              <a:t> project is up to date with your local changes</a:t>
            </a:r>
          </a:p>
        </p:txBody>
      </p:sp>
      <p:pic>
        <p:nvPicPr>
          <p:cNvPr id="3074" name="Picture 2" descr="The sync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303" y="3032633"/>
            <a:ext cx="4338782" cy="166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we Started</a:t>
            </a:r>
          </a:p>
        </p:txBody>
      </p:sp>
      <p:sp>
        <p:nvSpPr>
          <p:cNvPr id="3" name="Content Placeholder 2"/>
          <p:cNvSpPr>
            <a:spLocks noGrp="1"/>
          </p:cNvSpPr>
          <p:nvPr>
            <p:ph idx="1"/>
          </p:nvPr>
        </p:nvSpPr>
        <p:spPr/>
        <p:txBody>
          <a:bodyPr/>
          <a:lstStyle/>
          <a:p>
            <a:r>
              <a:rPr lang="en-CA" b="1" dirty="0"/>
              <a:t>We started off as a group of students that enjoyed participating in CTFs.</a:t>
            </a:r>
          </a:p>
          <a:p>
            <a:r>
              <a:rPr lang="en-CA" b="1" dirty="0"/>
              <a:t>We grew into a club that deals with all sorts of cyber security topics. </a:t>
            </a:r>
          </a:p>
          <a:p>
            <a:pPr lvl="1"/>
            <a:r>
              <a:rPr lang="en-CA" b="1" dirty="0"/>
              <a:t>Bitcoins</a:t>
            </a:r>
          </a:p>
          <a:p>
            <a:pPr lvl="1"/>
            <a:r>
              <a:rPr lang="en-CA" b="1" dirty="0"/>
              <a:t>Encryption</a:t>
            </a:r>
          </a:p>
          <a:p>
            <a:pPr lvl="1"/>
            <a:r>
              <a:rPr lang="en-CA" b="1" dirty="0"/>
              <a:t>Ethical Hacking</a:t>
            </a:r>
          </a:p>
          <a:p>
            <a:pPr lvl="1"/>
            <a:r>
              <a:rPr lang="en-CA" b="1"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680960" cy="3416300"/>
          </a:xfrm>
        </p:spPr>
        <p:txBody>
          <a:bodyPr/>
          <a:lstStyle/>
          <a:p>
            <a:r>
              <a:rPr lang="en-US" altLang="ko-KR" b="1" dirty="0" err="1"/>
              <a:t>HyperText</a:t>
            </a:r>
            <a:r>
              <a:rPr lang="en-US" altLang="ko-KR" b="1" dirty="0"/>
              <a:t> Transfer Protocol is a web’s application layer protocol.</a:t>
            </a:r>
            <a:endParaRPr lang="ko-KR" altLang="en-US" b="1" dirty="0"/>
          </a:p>
        </p:txBody>
      </p:sp>
    </p:spTree>
    <p:extLst>
      <p:ext uri="{BB962C8B-B14F-4D97-AF65-F5344CB8AC3E}">
        <p14:creationId xmlns:p14="http://schemas.microsoft.com/office/powerpoint/2010/main" val="99171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457200" y="2603500"/>
            <a:ext cx="671362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start tag</a:t>
            </a:r>
            <a:r>
              <a:rPr lang="en-US" altLang="ko-KR" b="1" dirty="0"/>
              <a:t>” and the “</a:t>
            </a:r>
            <a:r>
              <a:rPr lang="en-US" altLang="ko-KR" b="1" i="1" dirty="0"/>
              <a:t>end tag</a:t>
            </a:r>
            <a:r>
              <a:rPr lang="en-US" altLang="ko-KR" b="1" dirty="0"/>
              <a:t>”</a:t>
            </a:r>
          </a:p>
          <a:p>
            <a:pPr lvl="2"/>
            <a:r>
              <a:rPr lang="en-US" altLang="ko-KR" b="1" dirty="0"/>
              <a:t>Ex: &lt;p&gt; &lt;/p&gt;</a:t>
            </a:r>
          </a:p>
          <a:p>
            <a:pPr lvl="2"/>
            <a:endParaRPr lang="en-US" altLang="ko-KR" b="1" dirty="0"/>
          </a:p>
          <a:p>
            <a:r>
              <a:rPr lang="en-US" altLang="ko-KR" b="1" dirty="0"/>
              <a:t>Simple example : A person with no clothes or makeup</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memecdn.com/getting-really-tired-of-your-shit-css_o_31220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596" y="3120389"/>
            <a:ext cx="4287299" cy="252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are CTFs?</a:t>
            </a:r>
          </a:p>
        </p:txBody>
      </p:sp>
      <p:sp>
        <p:nvSpPr>
          <p:cNvPr id="3" name="Content Placeholder 2"/>
          <p:cNvSpPr>
            <a:spLocks noGrp="1"/>
          </p:cNvSpPr>
          <p:nvPr>
            <p:ph idx="1"/>
          </p:nvPr>
        </p:nvSpPr>
        <p:spPr/>
        <p:txBody>
          <a:bodyPr/>
          <a:lstStyle/>
          <a:p>
            <a:r>
              <a:rPr lang="en-CA" b="1" dirty="0"/>
              <a:t>Two types: Jeopardy or Attack-Defence</a:t>
            </a:r>
          </a:p>
          <a:p>
            <a:r>
              <a:rPr lang="en-CA" b="1" dirty="0"/>
              <a:t>Jeopardy: will have many tasks in fields such as Web, Forensic, Crypto, Binary</a:t>
            </a:r>
          </a:p>
          <a:p>
            <a:r>
              <a:rPr lang="en-CA" b="1"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err="1"/>
              <a:t>Javascript</a:t>
            </a:r>
            <a:endParaRPr lang="ko-KR" altLang="en-US" b="1" dirty="0"/>
          </a:p>
        </p:txBody>
      </p:sp>
      <p:sp>
        <p:nvSpPr>
          <p:cNvPr id="3" name="Content Placeholder 2"/>
          <p:cNvSpPr>
            <a:spLocks noGrp="1"/>
          </p:cNvSpPr>
          <p:nvPr>
            <p:ph idx="1"/>
          </p:nvPr>
        </p:nvSpPr>
        <p:spPr>
          <a:xfrm>
            <a:off x="409074" y="2603500"/>
            <a:ext cx="6328611" cy="3416300"/>
          </a:xfrm>
        </p:spPr>
        <p:txBody>
          <a:bodyPr/>
          <a:lstStyle/>
          <a:p>
            <a:r>
              <a:rPr lang="en-US" altLang="ko-KR" b="1" dirty="0"/>
              <a:t>JavaScript is a programming language of HTML and the web.</a:t>
            </a:r>
          </a:p>
          <a:p>
            <a:r>
              <a:rPr lang="en-US" altLang="ko-KR" b="1" dirty="0"/>
              <a:t>Alongside HTML and CSS, it is one of the three core technologies of World Wide Web content production; the majority of websites employ it and it is supported by all modern Web Browsers.</a:t>
            </a:r>
          </a:p>
          <a:p>
            <a:r>
              <a:rPr lang="en-US" altLang="ko-KR" b="1" dirty="0"/>
              <a:t>Although there are strong outward similarities between JavaScript and Java, including language name, syntax, and respective standard libraries, the two are DISTINCT languages and differ greatly </a:t>
            </a:r>
            <a:r>
              <a:rPr lang="en-US" altLang="ko-KR" b="1" dirty="0" err="1"/>
              <a:t>intheir</a:t>
            </a:r>
            <a:r>
              <a:rPr lang="en-US" altLang="ko-KR" b="1" dirty="0"/>
              <a:t> design.</a:t>
            </a:r>
          </a:p>
          <a:p>
            <a:endParaRPr lang="ko-KR" altLang="en-US" b="1"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meme.am/instances/570465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58" y="2394284"/>
            <a:ext cx="3927080" cy="392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meme.am/instances/500x/47377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29" y="4683582"/>
            <a:ext cx="3343275" cy="184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ememaker.net/static/images/memes/43205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520" y="4683582"/>
            <a:ext cx="2116159" cy="18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do we use it?</a:t>
            </a:r>
            <a:endParaRPr lang="ko-KR" altLang="en-US" b="1" dirty="0"/>
          </a:p>
        </p:txBody>
      </p:sp>
      <p:sp>
        <p:nvSpPr>
          <p:cNvPr id="3" name="Content Placeholder 2"/>
          <p:cNvSpPr>
            <a:spLocks noGrp="1"/>
          </p:cNvSpPr>
          <p:nvPr>
            <p:ph idx="1"/>
          </p:nvPr>
        </p:nvSpPr>
        <p:spPr>
          <a:xfrm>
            <a:off x="537210" y="2603500"/>
            <a:ext cx="6086748" cy="3797300"/>
          </a:xfrm>
        </p:spPr>
        <p:txBody>
          <a:bodyPr/>
          <a:lstStyle/>
          <a:p>
            <a:r>
              <a:rPr lang="en-US" altLang="ko-KR" b="1" dirty="0"/>
              <a:t>Bootstrap is compatible with the latest versions of the Chrome, Firefox, IE, Opera and Safari browsers.</a:t>
            </a:r>
          </a:p>
          <a:p>
            <a:r>
              <a:rPr lang="en-US" altLang="ko-KR" b="1" dirty="0"/>
              <a:t>Since version 2.0, it started to support “responsive web design.” This means the layout of web pages adjusts dynamically, taking into account the characteristics of the device used. (Desktop, tablet, Smart phone, </a:t>
            </a:r>
            <a:r>
              <a:rPr lang="en-US" altLang="ko-KR" b="1" dirty="0" err="1"/>
              <a:t>etc</a:t>
            </a:r>
            <a:r>
              <a:rPr lang="en-US" altLang="ko-KR" b="1" dirty="0"/>
              <a:t>).</a:t>
            </a:r>
            <a:endParaRPr lang="ko-KR" altLang="en-US" b="1" dirty="0"/>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eknowmemes.com/wp-content/uploads/2013/03/i-heard-you-want-to-be-a-web-devel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232" y="2603500"/>
            <a:ext cx="47625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 Grids</a:t>
            </a:r>
            <a:endParaRPr lang="ko-KR" altLang="en-US" b="1" dirty="0"/>
          </a:p>
        </p:txBody>
      </p:sp>
      <p:sp>
        <p:nvSpPr>
          <p:cNvPr id="3" name="Content Placeholder 2"/>
          <p:cNvSpPr>
            <a:spLocks noGrp="1"/>
          </p:cNvSpPr>
          <p:nvPr>
            <p:ph idx="1"/>
          </p:nvPr>
        </p:nvSpPr>
        <p:spPr/>
        <p:txBody>
          <a:bodyPr/>
          <a:lstStyle/>
          <a:p>
            <a:endParaRPr lang="ko-KR" altLang="en-US"/>
          </a:p>
        </p:txBody>
      </p:sp>
    </p:spTree>
    <p:extLst>
      <p:ext uri="{BB962C8B-B14F-4D97-AF65-F5344CB8AC3E}">
        <p14:creationId xmlns:p14="http://schemas.microsoft.com/office/powerpoint/2010/main" val="402163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Question:</a:t>
            </a:r>
          </a:p>
        </p:txBody>
      </p:sp>
      <p:sp>
        <p:nvSpPr>
          <p:cNvPr id="3" name="Content Placeholder 2"/>
          <p:cNvSpPr>
            <a:spLocks noGrp="1"/>
          </p:cNvSpPr>
          <p:nvPr>
            <p:ph idx="1"/>
          </p:nvPr>
        </p:nvSpPr>
        <p:spPr/>
        <p:txBody>
          <a:bodyPr/>
          <a:lstStyle/>
          <a:p>
            <a:r>
              <a:rPr lang="en-CA" b="1" dirty="0"/>
              <a:t>Crypto:</a:t>
            </a:r>
          </a:p>
          <a:p>
            <a:pPr lvl="1"/>
            <a:r>
              <a:rPr lang="en-CA" b="1" dirty="0"/>
              <a:t>My favorite number is 13!</a:t>
            </a:r>
          </a:p>
          <a:p>
            <a:pPr lvl="1"/>
            <a:r>
              <a:rPr lang="en-CA" b="1" dirty="0"/>
              <a:t>Can you decode my message?</a:t>
            </a:r>
          </a:p>
          <a:p>
            <a:pPr marL="457200" lvl="1" indent="0">
              <a:buNone/>
            </a:pPr>
            <a:r>
              <a:rPr lang="en-CA" b="1" dirty="0"/>
              <a:t>	 </a:t>
            </a:r>
            <a:r>
              <a:rPr lang="en-CA" b="1" dirty="0" err="1"/>
              <a:t>guvf</a:t>
            </a:r>
            <a:r>
              <a:rPr lang="en-CA" b="1" dirty="0"/>
              <a:t> </a:t>
            </a:r>
            <a:r>
              <a:rPr lang="en-CA" b="1" dirty="0" err="1"/>
              <a:t>vf</a:t>
            </a:r>
            <a:r>
              <a:rPr lang="en-CA" b="1" dirty="0"/>
              <a:t> </a:t>
            </a:r>
            <a:r>
              <a:rPr lang="en-CA" b="1" dirty="0" err="1"/>
              <a:t>na</a:t>
            </a:r>
            <a:r>
              <a:rPr lang="en-CA" b="1" dirty="0"/>
              <a:t> </a:t>
            </a:r>
            <a:r>
              <a:rPr lang="en-CA" b="1" dirty="0" err="1"/>
              <a:t>rknzcyr</a:t>
            </a:r>
            <a:r>
              <a:rPr lang="en-CA" b="1" dirty="0"/>
              <a:t> </a:t>
            </a:r>
            <a:r>
              <a:rPr lang="en-CA" b="1" dirty="0" err="1"/>
              <a:t>bs</a:t>
            </a:r>
            <a:r>
              <a:rPr lang="en-CA" b="1" dirty="0"/>
              <a:t> n </a:t>
            </a:r>
            <a:r>
              <a:rPr lang="en-CA" b="1" dirty="0" err="1"/>
              <a:t>pnrfne</a:t>
            </a:r>
            <a:r>
              <a:rPr lang="en-CA" b="1" dirty="0"/>
              <a:t> </a:t>
            </a:r>
            <a:r>
              <a:rPr lang="en-CA" b="1" dirty="0" err="1"/>
              <a:t>pvcure</a:t>
            </a:r>
            <a:endParaRPr lang="en-CA" b="1" dirty="0"/>
          </a:p>
          <a:p>
            <a:r>
              <a:rPr lang="en-CA" b="1" dirty="0" err="1"/>
              <a:t>Misc</a:t>
            </a:r>
            <a:r>
              <a:rPr lang="en-CA" b="1" dirty="0"/>
              <a:t>:</a:t>
            </a:r>
          </a:p>
          <a:p>
            <a:pPr lvl="1"/>
            <a:r>
              <a:rPr lang="en-CA" b="1" dirty="0"/>
              <a:t>I his the flag in this image! (flag is in flag{} format)</a:t>
            </a:r>
          </a:p>
          <a:p>
            <a:pPr lvl="1"/>
            <a:r>
              <a:rPr lang="en-CA" b="1"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p:txBody>
          <a:bodyPr>
            <a:normAutofit/>
          </a:bodyPr>
          <a:lstStyle/>
          <a:p>
            <a:r>
              <a:rPr lang="en-US" altLang="ko-KR" b="1" dirty="0"/>
              <a:t>Purpose of this workshop</a:t>
            </a:r>
          </a:p>
          <a:p>
            <a:pPr lvl="1"/>
            <a:r>
              <a:rPr lang="en-US" altLang="ko-KR" b="1" dirty="0"/>
              <a:t>Introduction to Web and HTTP</a:t>
            </a:r>
          </a:p>
          <a:p>
            <a:pPr lvl="1"/>
            <a:r>
              <a:rPr lang="en-US" altLang="ko-KR" b="1" dirty="0"/>
              <a:t>Difference between Internet and Intranet</a:t>
            </a:r>
          </a:p>
          <a:p>
            <a:pPr lvl="1"/>
            <a:r>
              <a:rPr lang="en-US" altLang="ko-KR" b="1" dirty="0"/>
              <a:t>Understand and know basic structure of web development.</a:t>
            </a:r>
          </a:p>
          <a:p>
            <a:pPr lvl="2"/>
            <a:r>
              <a:rPr lang="en-US" altLang="ko-KR" b="1" dirty="0"/>
              <a:t>HTML (Structure)</a:t>
            </a:r>
          </a:p>
          <a:p>
            <a:pPr lvl="2"/>
            <a:r>
              <a:rPr lang="en-US" altLang="ko-KR" b="1" dirty="0"/>
              <a:t> CSS (Presentation)</a:t>
            </a:r>
          </a:p>
          <a:p>
            <a:pPr lvl="2"/>
            <a:r>
              <a:rPr lang="en-US" altLang="ko-KR" b="1" dirty="0"/>
              <a:t>Bootstrap (Framework)</a:t>
            </a:r>
          </a:p>
          <a:p>
            <a:pPr lvl="1"/>
            <a:r>
              <a:rPr lang="en-US" altLang="ko-KR" b="1" dirty="0"/>
              <a:t>Create a personal website/portfolio</a:t>
            </a:r>
          </a:p>
          <a:p>
            <a:pPr lvl="2"/>
            <a:r>
              <a:rPr lang="en-US" altLang="ko-KR" b="1" dirty="0" err="1"/>
              <a:t>Git</a:t>
            </a:r>
            <a:r>
              <a:rPr lang="en-US" altLang="ko-KR" b="1" dirty="0"/>
              <a:t>, </a:t>
            </a:r>
            <a:r>
              <a:rPr lang="en-US" altLang="ko-KR" b="1" dirty="0" err="1"/>
              <a:t>Heroku</a:t>
            </a:r>
            <a:r>
              <a:rPr lang="en-US" altLang="ko-KR" b="1" dirty="0"/>
              <a:t>, Name Cheap, bootstrap theme</a:t>
            </a:r>
            <a:endParaRPr lang="ko-KR" altLang="en-US" b="1" dirty="0"/>
          </a:p>
        </p:txBody>
      </p:sp>
    </p:spTree>
    <p:extLst>
      <p:ext uri="{BB962C8B-B14F-4D97-AF65-F5344CB8AC3E}">
        <p14:creationId xmlns:p14="http://schemas.microsoft.com/office/powerpoint/2010/main" val="74568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p:txBody>
          <a:bodyPr/>
          <a:lstStyle/>
          <a:p>
            <a:r>
              <a:rPr lang="en-US" altLang="ko-KR" b="1" dirty="0"/>
              <a:t>Requires to install/register in following</a:t>
            </a:r>
          </a:p>
          <a:p>
            <a:pPr lvl="1"/>
            <a:r>
              <a:rPr lang="en-US" altLang="ko-KR" b="1" dirty="0" err="1"/>
              <a:t>Git</a:t>
            </a:r>
            <a:r>
              <a:rPr lang="en-US" altLang="ko-KR" b="1" dirty="0"/>
              <a:t> Hub/ </a:t>
            </a:r>
            <a:r>
              <a:rPr lang="en-US" altLang="ko-KR" b="1" dirty="0" err="1"/>
              <a:t>Git</a:t>
            </a:r>
            <a:r>
              <a:rPr lang="en-US" altLang="ko-KR" b="1" dirty="0"/>
              <a:t> – register required</a:t>
            </a:r>
          </a:p>
          <a:p>
            <a:pPr lvl="1"/>
            <a:r>
              <a:rPr lang="en-US" altLang="ko-KR" b="1" dirty="0" err="1"/>
              <a:t>PhpStorm</a:t>
            </a:r>
            <a:r>
              <a:rPr lang="en-US" altLang="ko-KR" b="1" dirty="0"/>
              <a:t> (or similar IDE) – </a:t>
            </a:r>
            <a:r>
              <a:rPr lang="en-US" altLang="ko-KR" b="1" dirty="0" err="1"/>
              <a:t>JetBrains</a:t>
            </a:r>
            <a:r>
              <a:rPr lang="en-US" altLang="ko-KR" b="1" dirty="0"/>
              <a:t> account required.</a:t>
            </a:r>
          </a:p>
          <a:p>
            <a:pPr lvl="1"/>
            <a:r>
              <a:rPr lang="en-US" altLang="ko-KR" b="1" dirty="0" err="1"/>
              <a:t>Heroku</a:t>
            </a:r>
            <a:r>
              <a:rPr lang="en-US" altLang="ko-KR" b="1" dirty="0"/>
              <a:t> – register required</a:t>
            </a:r>
          </a:p>
          <a:p>
            <a:pPr lvl="1"/>
            <a:r>
              <a:rPr lang="en-US" altLang="ko-KR"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lstStyle/>
          <a:p>
            <a:r>
              <a:rPr lang="en-CA" b="1" dirty="0"/>
              <a:t>What is Git?</a:t>
            </a:r>
          </a:p>
          <a:p>
            <a:pPr lvl="1"/>
            <a:r>
              <a:rPr lang="en-CA" b="1" dirty="0"/>
              <a:t>Git is a Version Control software</a:t>
            </a:r>
          </a:p>
          <a:p>
            <a:pPr lvl="1"/>
            <a:r>
              <a:rPr lang="en-CA" b="1" dirty="0"/>
              <a:t>Simple way to upload your files to the internet</a:t>
            </a:r>
          </a:p>
          <a:p>
            <a:pPr lvl="1"/>
            <a:r>
              <a:rPr lang="en-CA" b="1" dirty="0"/>
              <a:t>Useful for collaborations on a project </a:t>
            </a:r>
          </a:p>
          <a:p>
            <a:endParaRPr lang="en-CA" b="1" dirty="0"/>
          </a:p>
          <a:p>
            <a:r>
              <a:rPr lang="en-CA" b="1" dirty="0"/>
              <a:t>Download Git:</a:t>
            </a:r>
          </a:p>
          <a:p>
            <a:pPr lvl="1"/>
            <a:r>
              <a:rPr lang="en-CA"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p:txBody>
          <a:bodyPr/>
          <a:lstStyle/>
          <a:p>
            <a:r>
              <a:rPr lang="en-US" altLang="ko-KR" b="1" dirty="0"/>
              <a:t>Version control</a:t>
            </a:r>
          </a:p>
          <a:p>
            <a:pPr lvl="1"/>
            <a:r>
              <a:rPr lang="en-US" altLang="ko-KR" b="1" dirty="0" err="1"/>
              <a:t>Git</a:t>
            </a:r>
            <a:r>
              <a:rPr lang="en-US" altLang="ko-KR" b="1" dirty="0"/>
              <a:t> projects are called a Repository (Repo)</a:t>
            </a:r>
          </a:p>
          <a:p>
            <a:pPr lvl="1"/>
            <a:r>
              <a:rPr lang="en-US" altLang="ko-KR" b="1" dirty="0"/>
              <a:t>Development can be reverted to a previous state</a:t>
            </a:r>
          </a:p>
          <a:p>
            <a:pPr lvl="1"/>
            <a:r>
              <a:rPr lang="en-US" altLang="ko-KR"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4769</TotalTime>
  <Words>1403</Words>
  <Application>Microsoft Office PowerPoint</Application>
  <PresentationFormat>Widescreen</PresentationFormat>
  <Paragraphs>177</Paragraphs>
  <Slides>33</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맑은 고딕</vt:lpstr>
      <vt:lpstr>Arial</vt:lpstr>
      <vt:lpstr>Century Gothic</vt:lpstr>
      <vt:lpstr>Wingdings 3</vt:lpstr>
      <vt:lpstr>Ion Boardroom</vt:lpstr>
      <vt:lpstr>Office Theme</vt:lpstr>
      <vt:lpstr>Workshop #1</vt:lpstr>
      <vt:lpstr>How we Started</vt:lpstr>
      <vt:lpstr>What are CTFs?</vt:lpstr>
      <vt:lpstr>Example Question:</vt:lpstr>
      <vt:lpstr>Introduction</vt:lpstr>
      <vt:lpstr>Preparation</vt:lpstr>
      <vt:lpstr>To get started, we will first learn Git</vt:lpstr>
      <vt:lpstr>More about git</vt:lpstr>
      <vt:lpstr>Github</vt:lpstr>
      <vt:lpstr>Download Git Desktop</vt:lpstr>
      <vt:lpstr>Setup Github Desktop</vt:lpstr>
      <vt:lpstr>Setup Github Desktop</vt:lpstr>
      <vt:lpstr>Create your project</vt:lpstr>
      <vt:lpstr>PowerPoint Presentation</vt:lpstr>
      <vt:lpstr>Download the project to your computer</vt:lpstr>
      <vt:lpstr>How to use Github desktop</vt:lpstr>
      <vt:lpstr>Committing your work in Github</vt:lpstr>
      <vt:lpstr>Uploading your changes to GitHub</vt:lpstr>
      <vt:lpstr>Web</vt:lpstr>
      <vt:lpstr>HTTP</vt:lpstr>
      <vt:lpstr>HTML</vt:lpstr>
      <vt:lpstr>Basic Structure of HTML</vt:lpstr>
      <vt:lpstr>Elements</vt:lpstr>
      <vt:lpstr>PowerPoint Presentation</vt:lpstr>
      <vt:lpstr>CSS</vt:lpstr>
      <vt:lpstr>Why Use CSS?</vt:lpstr>
      <vt:lpstr>How CSS works</vt:lpstr>
      <vt:lpstr>Selector</vt:lpstr>
      <vt:lpstr>PowerPoint Presentation</vt:lpstr>
      <vt:lpstr>Javascript</vt:lpstr>
      <vt:lpstr>Bootstrap</vt:lpstr>
      <vt:lpstr>Why do we use it?</vt:lpstr>
      <vt:lpstr>Bootstrap Grids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58</cp:revision>
  <dcterms:created xsi:type="dcterms:W3CDTF">2016-09-11T19:07:55Z</dcterms:created>
  <dcterms:modified xsi:type="dcterms:W3CDTF">2016-10-01T20:08:11Z</dcterms:modified>
</cp:coreProperties>
</file>